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0" r:id="rId2"/>
  </p:sldMasterIdLst>
  <p:notesMasterIdLst>
    <p:notesMasterId r:id="rId26"/>
  </p:notesMasterIdLst>
  <p:sldIdLst>
    <p:sldId id="256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9"/>
    <p:restoredTop sz="94631"/>
  </p:normalViewPr>
  <p:slideViewPr>
    <p:cSldViewPr snapToGrid="0" snapToObjects="1">
      <p:cViewPr varScale="1">
        <p:scale>
          <a:sx n="68" d="100"/>
          <a:sy n="68" d="100"/>
        </p:scale>
        <p:origin x="19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7921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1180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04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77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695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2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147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332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584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 b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 sz="5000"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 sz="5000"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 sz="5000"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 sz="50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387365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hueOff val="-136794"/>
                    <a:satOff val="-2150"/>
                    <a:lumOff val="1569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96421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9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3504974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3569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47" y="3740"/>
            <a:ext cx="12462933" cy="1625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854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69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18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06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854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83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92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185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776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3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4090190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95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3413"/>
              </a:spcBef>
              <a:spcAft>
                <a:spcPts val="0"/>
              </a:spcAft>
              <a:defRPr sz="3982">
                <a:latin typeface="Helvetica Neue" charset="0"/>
                <a:ea typeface="Helvetica Neue" charset="0"/>
                <a:cs typeface="Helvetica Neue" charset="0"/>
              </a:defRPr>
            </a:lvl1pPr>
            <a:lvl2pPr marL="1170414" indent="-650230">
              <a:spcBef>
                <a:spcPts val="1707"/>
              </a:spcBef>
              <a:spcAft>
                <a:spcPts val="0"/>
              </a:spcAft>
              <a:buFont typeface="ArialMT" charset="0"/>
              <a:buChar char="—"/>
              <a:defRPr sz="3982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2560"/>
              </a:spcAft>
              <a:defRPr sz="3982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2560"/>
              </a:spcAft>
              <a:defRPr sz="3982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2560"/>
              </a:spcAft>
              <a:defRPr sz="3982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53FAD56B-19B0-7E49-8A63-E22C22CE478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7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3004800" cy="6844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3413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106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0"/>
            <a:ext cx="5743787" cy="7087616"/>
          </a:xfrm>
        </p:spPr>
        <p:txBody>
          <a:bodyPr>
            <a:normAutofit/>
          </a:bodyPr>
          <a:lstStyle>
            <a:lvl1pPr>
              <a:defRPr sz="3413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3413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3413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3413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3413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0"/>
            <a:ext cx="5743787" cy="7087616"/>
          </a:xfrm>
        </p:spPr>
        <p:txBody>
          <a:bodyPr>
            <a:normAutofit/>
          </a:bodyPr>
          <a:lstStyle>
            <a:lvl1pPr>
              <a:defRPr sz="3413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3413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3413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3413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3413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593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7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sti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631952"/>
            <a:ext cx="11054080" cy="2090702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53FAD56B-19B0-7E49-8A63-E22C22CE478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7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70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38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defTabSz="130046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747" y="-108373"/>
            <a:ext cx="12462933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059094"/>
            <a:ext cx="11704320" cy="6653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00460"/>
              <a:t>11/6/18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30046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8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1300460" rtl="0" eaLnBrk="1" latinLnBrk="0" hangingPunct="1">
        <a:spcBef>
          <a:spcPct val="0"/>
        </a:spcBef>
        <a:buNone/>
        <a:defRPr sz="6827" kern="1200">
          <a:solidFill>
            <a:schemeClr val="tx1">
              <a:lumMod val="75000"/>
              <a:lumOff val="25000"/>
            </a:schemeClr>
          </a:solidFill>
          <a:latin typeface="Segoe UI Light" pitchFamily="34" charset="0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orestapp.cc" TargetMode="Externa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yFqZtKvya0?t=90" TargetMode="Externa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odoist.com/karma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habitica.com" TargetMode="Externa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aptology.stanford.edu" TargetMode="External"/><Relationship Id="rId2" Type="http://schemas.openxmlformats.org/officeDocument/2006/relationships/hyperlink" Target="https://badgeville.com/wiki/" TargetMode="Externa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onomist.com/blogs/babbage/2014/02/electronic-entertainment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hannel9.msdn.com/achievements/visualstudio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Gamification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CSCI 3002 Fall </a:t>
            </a:r>
            <a:r>
              <a:rPr lang="en-US"/>
              <a:t>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r>
              <a:t>UbiFit Garden and Fitbit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S. Consolvo et al, UbiFit Garden</a:t>
            </a:r>
          </a:p>
        </p:txBody>
      </p:sp>
      <p:pic>
        <p:nvPicPr>
          <p:cNvPr id="17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363" y="3985709"/>
            <a:ext cx="4445001" cy="515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5997" y="4385759"/>
            <a:ext cx="3251201" cy="43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 social</a:t>
            </a:r>
          </a:p>
        </p:txBody>
      </p:sp>
      <p:pic>
        <p:nvPicPr>
          <p:cNvPr id="18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657" y="2286000"/>
            <a:ext cx="11490535" cy="6697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Forest for iOS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4000"/>
              </a:spcBef>
              <a:defRPr sz="3880"/>
            </a:pPr>
            <a:endParaRPr/>
          </a:p>
          <a:p>
            <a:pPr marL="431165" indent="-431165" defTabSz="566674">
              <a:spcBef>
                <a:spcPts val="4000"/>
              </a:spcBef>
              <a:defRPr sz="3880"/>
            </a:pPr>
            <a:endParaRPr/>
          </a:p>
          <a:p>
            <a:pPr marL="431165" indent="-431165" defTabSz="566674">
              <a:spcBef>
                <a:spcPts val="4000"/>
              </a:spcBef>
              <a:defRPr sz="3880"/>
            </a:pPr>
            <a:endParaRPr/>
          </a:p>
          <a:p>
            <a:pPr marL="431165" indent="-431165" defTabSz="566674">
              <a:spcBef>
                <a:spcPts val="4000"/>
              </a:spcBef>
              <a:defRPr sz="3880"/>
            </a:pPr>
            <a:endParaRPr/>
          </a:p>
          <a:p>
            <a:pPr marL="431165" indent="-431165" defTabSz="566674">
              <a:spcBef>
                <a:spcPts val="4000"/>
              </a:spcBef>
              <a:defRPr sz="3880"/>
            </a:pPr>
            <a:endParaRPr/>
          </a:p>
          <a:p>
            <a:pPr marL="431165" indent="-431165" defTabSz="566674">
              <a:spcBef>
                <a:spcPts val="4000"/>
              </a:spcBef>
              <a:defRPr sz="3880"/>
            </a:pPr>
            <a:r>
              <a:rPr u="sng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hlinkClick r:id="rId2"/>
              </a:rPr>
              <a:t>http://www.forestapp.cc</a:t>
            </a:r>
          </a:p>
        </p:txBody>
      </p:sp>
      <p:pic>
        <p:nvPicPr>
          <p:cNvPr id="18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42" y="2202881"/>
            <a:ext cx="7198888" cy="5717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Zombies, Run!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hlinkClick r:id="rId2"/>
              </a:rPr>
              <a:t>https://youtu.be/GyFqZtKvya0?t=90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Keeping score with Todoist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952500" y="7499719"/>
            <a:ext cx="11099800" cy="1377581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3000"/>
              </a:spcBef>
              <a:defRPr sz="3650"/>
            </a:pPr>
            <a:endParaRPr/>
          </a:p>
          <a:p>
            <a:pPr marL="324485" indent="-324485" defTabSz="426466">
              <a:spcBef>
                <a:spcPts val="3000"/>
              </a:spcBef>
              <a:defRPr sz="2190"/>
            </a:pPr>
            <a:r>
              <a:rPr u="sng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hlinkClick r:id="rId2"/>
              </a:rPr>
              <a:t>https://todoist.com/karma</a:t>
            </a:r>
          </a:p>
        </p:txBody>
      </p:sp>
      <p:pic>
        <p:nvPicPr>
          <p:cNvPr id="1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7220" y="1594724"/>
            <a:ext cx="7636470" cy="7338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Habitica/HabitRPG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xfrm>
            <a:off x="952500" y="8361951"/>
            <a:ext cx="11099800" cy="515349"/>
          </a:xfrm>
          <a:prstGeom prst="rect">
            <a:avLst/>
          </a:prstGeom>
        </p:spPr>
        <p:txBody>
          <a:bodyPr/>
          <a:lstStyle>
            <a:lvl1pPr marL="0" indent="0" defTabSz="321310">
              <a:spcBef>
                <a:spcPts val="2300"/>
              </a:spcBef>
              <a:buSzTx/>
              <a:buNone/>
              <a:defRPr sz="2750" u="sng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http://habitica.com</a:t>
            </a:r>
          </a:p>
        </p:txBody>
      </p:sp>
      <p:pic>
        <p:nvPicPr>
          <p:cNvPr id="19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140" y="2183567"/>
            <a:ext cx="11099801" cy="6012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Games with a purpose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Developing a music tagging system</a:t>
            </a:r>
          </a:p>
          <a:p>
            <a:r>
              <a:t>Listen to this music clip</a:t>
            </a:r>
          </a:p>
          <a:p>
            <a:r>
              <a:t>With a partner, generate tags to help search/browsing</a:t>
            </a:r>
          </a:p>
          <a:p>
            <a:r>
              <a:t>Group with the most tags gets karma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ESP Game</a:t>
            </a:r>
          </a:p>
        </p:txBody>
      </p:sp>
      <p:pic>
        <p:nvPicPr>
          <p:cNvPr id="2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451" y="2841375"/>
            <a:ext cx="6736343" cy="6912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ESP Game</a:t>
            </a:r>
          </a:p>
        </p:txBody>
      </p:sp>
      <p:pic>
        <p:nvPicPr>
          <p:cNvPr id="20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350" y="2503521"/>
            <a:ext cx="8928101" cy="671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Gamification: Discussion (</a:t>
            </a:r>
            <a:r>
              <a:rPr lang="en-US"/>
              <a:t>5</a:t>
            </a:r>
            <a:r>
              <a:t> minutes)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 to your neighbor</a:t>
            </a:r>
          </a:p>
          <a:p>
            <a:r>
              <a:t>Discuss a board, video, etc. game that you have been addicted to</a:t>
            </a:r>
          </a:p>
          <a:p>
            <a:r>
              <a:t>Why was it so engaging?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Games with a purpose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Motivate people to do useful things by making it a game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resources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Gamification wiki: </a:t>
            </a:r>
            <a:r>
              <a:rPr u="sng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hlinkClick r:id="rId2"/>
              </a:rPr>
              <a:t>https://badgeville.com/wiki/</a:t>
            </a:r>
          </a:p>
          <a:p>
            <a:r>
              <a:t>Stanford persuasive technology lab: </a:t>
            </a:r>
            <a:r>
              <a:rPr u="sng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hlinkClick r:id="rId3"/>
              </a:rPr>
              <a:t>http://captology.stanford.edu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Gamification activity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Let's gamify registering for courses</a:t>
            </a:r>
          </a:p>
          <a:p>
            <a:r>
              <a:t>First, we'll pick a goal</a:t>
            </a:r>
          </a:p>
          <a:p>
            <a:pPr lvl="1"/>
            <a:r>
              <a:t>What do we want our student body to learn?</a:t>
            </a:r>
          </a:p>
          <a:p>
            <a:r>
              <a:t>Paper prototype a course registration app that will help support that goal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Registration problems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4800"/>
            </a:pPr>
            <a:r>
              <a:t>Load balancing of classes&amp;classrooms (within or between semesters)</a:t>
            </a:r>
          </a:p>
          <a:p>
            <a:pPr marL="426719" indent="-426719" defTabSz="560831">
              <a:spcBef>
                <a:spcPts val="4000"/>
              </a:spcBef>
              <a:defRPr sz="4800"/>
            </a:pPr>
            <a:r>
              <a:t>Supporting cohorts</a:t>
            </a:r>
          </a:p>
          <a:p>
            <a:pPr marL="426719" indent="-426719" defTabSz="560831">
              <a:spcBef>
                <a:spcPts val="4000"/>
              </a:spcBef>
              <a:defRPr sz="4800" b="1"/>
            </a:pPr>
            <a:r>
              <a:t>Incentivize meeting with an advisor/plan ahead</a:t>
            </a:r>
          </a:p>
          <a:p>
            <a:pPr marL="426719" indent="-426719" defTabSz="560831">
              <a:spcBef>
                <a:spcPts val="4000"/>
              </a:spcBef>
              <a:defRPr sz="4800" b="1"/>
            </a:pPr>
            <a:r>
              <a:t>Reducing squatting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Gamification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of game elements in things not usually considered to be games</a:t>
            </a:r>
          </a:p>
          <a:p>
            <a:r>
              <a:t>Leverage psychological effects of game design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Why are games so awesome?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700"/>
              </a:spcBef>
              <a:defRPr sz="4450"/>
            </a:pPr>
            <a:r>
              <a:t>Intermittent rewards</a:t>
            </a:r>
          </a:p>
          <a:p>
            <a:pPr marL="395604" indent="-395604" defTabSz="519937">
              <a:spcBef>
                <a:spcPts val="3700"/>
              </a:spcBef>
              <a:defRPr sz="4450"/>
            </a:pPr>
            <a:r>
              <a:t>Signs of progress</a:t>
            </a:r>
          </a:p>
          <a:p>
            <a:pPr marL="395604" indent="-395604" defTabSz="519937">
              <a:spcBef>
                <a:spcPts val="3700"/>
              </a:spcBef>
              <a:defRPr sz="4450"/>
            </a:pPr>
            <a:r>
              <a:t>Social status</a:t>
            </a:r>
          </a:p>
          <a:p>
            <a:pPr marL="395604" indent="-395604" defTabSz="519937">
              <a:spcBef>
                <a:spcPts val="3700"/>
              </a:spcBef>
              <a:defRPr sz="4450"/>
            </a:pPr>
            <a:r>
              <a:t>Engaging story or theme</a:t>
            </a:r>
          </a:p>
          <a:p>
            <a:pPr marL="395604" indent="-395604" defTabSz="519937">
              <a:spcBef>
                <a:spcPts val="3700"/>
              </a:spcBef>
              <a:defRPr sz="4450"/>
            </a:pPr>
            <a:r>
              <a:rPr u="sng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hlinkClick r:id="rId2"/>
              </a:rPr>
              <a:t>http://www.economist.com/blogs/babbage/2014/02/electronic-entertainment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Designing for behavior change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Technology can be a powerful motivator</a:t>
            </a:r>
          </a:p>
          <a:p>
            <a:r>
              <a:t>Can we encourage beneficial activities?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Motivating behaviors: positive and negative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82" y="0"/>
            <a:ext cx="1258383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r>
              <a:t>Visual Studio achievements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endParaRPr/>
          </a:p>
          <a:p>
            <a:pPr marL="413384" indent="-413384" defTabSz="543305">
              <a:spcBef>
                <a:spcPts val="3900"/>
              </a:spcBef>
              <a:defRPr sz="2976"/>
            </a:pPr>
            <a:endParaRPr/>
          </a:p>
          <a:p>
            <a:pPr marL="413384" indent="-413384" defTabSz="543305">
              <a:spcBef>
                <a:spcPts val="3900"/>
              </a:spcBef>
              <a:defRPr sz="2976"/>
            </a:pPr>
            <a:endParaRPr/>
          </a:p>
          <a:p>
            <a:pPr marL="413384" indent="-413384" defTabSz="543305">
              <a:spcBef>
                <a:spcPts val="3900"/>
              </a:spcBef>
              <a:defRPr sz="2976"/>
            </a:pPr>
            <a:endParaRPr/>
          </a:p>
          <a:p>
            <a:pPr marL="413384" indent="-413384" defTabSz="543305">
              <a:spcBef>
                <a:spcPts val="3900"/>
              </a:spcBef>
              <a:defRPr sz="2976"/>
            </a:pPr>
            <a:endParaRPr/>
          </a:p>
          <a:p>
            <a:pPr marL="413384" indent="-413384" defTabSz="543305">
              <a:spcBef>
                <a:spcPts val="3900"/>
              </a:spcBef>
              <a:defRPr sz="2976"/>
            </a:pPr>
            <a:endParaRPr/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rPr u="sng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hlinkClick r:id="rId2"/>
              </a:rPr>
              <a:t>https://channel9.msdn.com/achievements/visualstudio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3700" y="2381250"/>
            <a:ext cx="7137400" cy="499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600" dirty="0" smtClean="0">
            <a:solidFill>
              <a:schemeClr val="tx1">
                <a:lumMod val="75000"/>
                <a:lumOff val="25000"/>
              </a:schemeClr>
            </a:soli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18-human-perf</Template>
  <TotalTime>10</TotalTime>
  <Words>323</Words>
  <Application>Microsoft Macintosh PowerPoint</Application>
  <PresentationFormat>Custom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ArialMT</vt:lpstr>
      <vt:lpstr>Calibri</vt:lpstr>
      <vt:lpstr>Helvetica</vt:lpstr>
      <vt:lpstr>Helvetica Neue</vt:lpstr>
      <vt:lpstr>Segoe UI Light</vt:lpstr>
      <vt:lpstr>Black</vt:lpstr>
      <vt:lpstr>12_Office Theme</vt:lpstr>
      <vt:lpstr>Gamification</vt:lpstr>
      <vt:lpstr>Gamification: Discussion (5 minutes)</vt:lpstr>
      <vt:lpstr>Gamification</vt:lpstr>
      <vt:lpstr>Why are games so awesome?</vt:lpstr>
      <vt:lpstr>Designing for behavior change</vt:lpstr>
      <vt:lpstr>Motivating behaviors: positive and negative</vt:lpstr>
      <vt:lpstr>PowerPoint Presentation</vt:lpstr>
      <vt:lpstr>Examples</vt:lpstr>
      <vt:lpstr>Visual Studio achievements</vt:lpstr>
      <vt:lpstr>UbiFit Garden and Fitbit</vt:lpstr>
      <vt:lpstr>Fitbit social</vt:lpstr>
      <vt:lpstr>Forest for iOS</vt:lpstr>
      <vt:lpstr>Zombies, Run!</vt:lpstr>
      <vt:lpstr>Keeping score with Todoist</vt:lpstr>
      <vt:lpstr>Habitica/HabitRPG</vt:lpstr>
      <vt:lpstr>Games with a purpose</vt:lpstr>
      <vt:lpstr>Example</vt:lpstr>
      <vt:lpstr>The ESP Game</vt:lpstr>
      <vt:lpstr>The ESP Game</vt:lpstr>
      <vt:lpstr>Games with a purpose</vt:lpstr>
      <vt:lpstr>Other resources</vt:lpstr>
      <vt:lpstr>Gamification activity</vt:lpstr>
      <vt:lpstr>Registration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</dc:title>
  <cp:lastModifiedBy>Shaun Kane</cp:lastModifiedBy>
  <cp:revision>2</cp:revision>
  <dcterms:modified xsi:type="dcterms:W3CDTF">2018-11-06T17:23:42Z</dcterms:modified>
</cp:coreProperties>
</file>